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1" r:id="rId3"/>
    <p:sldId id="268" r:id="rId4"/>
    <p:sldId id="262" r:id="rId5"/>
    <p:sldId id="269" r:id="rId6"/>
    <p:sldId id="259" r:id="rId7"/>
    <p:sldId id="272" r:id="rId8"/>
    <p:sldId id="270" r:id="rId9"/>
    <p:sldId id="263" r:id="rId10"/>
    <p:sldId id="278" r:id="rId11"/>
    <p:sldId id="284" r:id="rId12"/>
    <p:sldId id="282" r:id="rId13"/>
    <p:sldId id="285" r:id="rId14"/>
    <p:sldId id="28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21974-F9C9-47BD-8981-03438D497507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0055E-A73A-48D4-B197-9A7EF070BA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9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E4E9-2C1F-4E11-9493-759AA7A2B74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F40F-AB77-4E04-8E4A-9B60CF3D8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E4E9-2C1F-4E11-9493-759AA7A2B74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F40F-AB77-4E04-8E4A-9B60CF3D8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E4E9-2C1F-4E11-9493-759AA7A2B74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F40F-AB77-4E04-8E4A-9B60CF3D8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E4E9-2C1F-4E11-9493-759AA7A2B74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F40F-AB77-4E04-8E4A-9B60CF3D8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E4E9-2C1F-4E11-9493-759AA7A2B74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F40F-AB77-4E04-8E4A-9B60CF3D8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E4E9-2C1F-4E11-9493-759AA7A2B74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F40F-AB77-4E04-8E4A-9B60CF3D8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E4E9-2C1F-4E11-9493-759AA7A2B74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F40F-AB77-4E04-8E4A-9B60CF3D8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E4E9-2C1F-4E11-9493-759AA7A2B74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F40F-AB77-4E04-8E4A-9B60CF3D8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E4E9-2C1F-4E11-9493-759AA7A2B74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F40F-AB77-4E04-8E4A-9B60CF3D8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E4E9-2C1F-4E11-9493-759AA7A2B74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F40F-AB77-4E04-8E4A-9B60CF3D8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E4E9-2C1F-4E11-9493-759AA7A2B74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F40F-AB77-4E04-8E4A-9B60CF3D8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5E4E9-2C1F-4E11-9493-759AA7A2B744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4F40F-AB77-4E04-8E4A-9B60CF3D8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2800"/>
            <a:ext cx="7772400" cy="215265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ĐIỀU CHẾ KHÍ HIĐRO </a:t>
            </a:r>
            <a:br>
              <a:rPr lang="en-US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PHẢN ỨNG THẾ. </a:t>
            </a:r>
            <a:endParaRPr lang="en-US" sz="54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Up Ribbon 3"/>
          <p:cNvSpPr/>
          <p:nvPr/>
        </p:nvSpPr>
        <p:spPr>
          <a:xfrm>
            <a:off x="990600" y="2209800"/>
            <a:ext cx="7391400" cy="129540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49: </a:t>
            </a:r>
            <a:r>
              <a:rPr lang="en-US" sz="4000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33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625 -0.46111 L -1.11022E-16 -1.11111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00" y="2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Định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nghĩa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Phản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ứng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VD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+ 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(l)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→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↑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8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   (</a:t>
            </a:r>
            <a:r>
              <a:rPr lang="en-US" sz="18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1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1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)            </a:t>
            </a:r>
            <a:r>
              <a:rPr lang="en-US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475777Barres_fleurs__11_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10200"/>
            <a:ext cx="9144000" cy="1981200"/>
          </a:xfrm>
          <a:prstGeom prst="rect">
            <a:avLst/>
          </a:prstGeom>
        </p:spPr>
      </p:pic>
      <p:pic>
        <p:nvPicPr>
          <p:cNvPr id="10" name="Picture 7" descr="AG00218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366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46"/>
          <p:cNvGrpSpPr>
            <a:grpSpLocks/>
          </p:cNvGrpSpPr>
          <p:nvPr/>
        </p:nvGrpSpPr>
        <p:grpSpPr bwMode="auto">
          <a:xfrm>
            <a:off x="1295400" y="4648199"/>
            <a:ext cx="1676400" cy="306392"/>
            <a:chOff x="1828800" y="1751009"/>
            <a:chExt cx="1746250" cy="306393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828800" y="1751011"/>
              <a:ext cx="396875" cy="1588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830156" y="1904966"/>
              <a:ext cx="303213" cy="165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1980935" y="2055811"/>
              <a:ext cx="1355990" cy="1591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3186146" y="1901789"/>
              <a:ext cx="303213" cy="1654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098800" y="1751010"/>
              <a:ext cx="476250" cy="1588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150"/>
                            </p:stCondLst>
                            <p:childTnLst>
                              <p:par>
                                <p:cTn id="3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150"/>
                            </p:stCondLst>
                            <p:childTnLst>
                              <p:par>
                                <p:cTn id="4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150"/>
                            </p:stCondLst>
                            <p:childTnLst>
                              <p:par>
                                <p:cTn id="5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2/SGK 117: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PTHH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a.    Mg + O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----&gt;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MgO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b.    KMnO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----&gt;  K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MnO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MnO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O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c. Fe + CuCl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----&gt; FeCl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+ Cu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28194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</a:t>
            </a:r>
            <a:r>
              <a:rPr lang="en-US" sz="2400" baseline="30000" dirty="0" smtClean="0"/>
              <a:t>0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886200" y="22098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2098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8194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A. Fe + 2HCl → FeCl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B. Zn + H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i="1" baseline="-25000" dirty="0" smtClean="0">
                <a:latin typeface="Times New Roman" pitchFamily="18" charset="0"/>
                <a:cs typeface="Times New Roman" pitchFamily="18" charset="0"/>
              </a:rPr>
              <a:t>(l)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→ ZnSO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C. 2H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 → 2H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O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D. 2Al + 6HCl → 2AlCl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+ 3H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4572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đp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04800" y="3429000"/>
            <a:ext cx="6096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2590800" y="0"/>
            <a:ext cx="4267200" cy="1600200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8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4800" b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3200400"/>
            <a:ext cx="3352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04800" y="4114800"/>
            <a:ext cx="6096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04800" y="5410200"/>
            <a:ext cx="6096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marL="514350" indent="-51435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A. CaCO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CO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</a:p>
          <a:p>
            <a:pPr marL="514350" indent="-51435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B. 2H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O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→ 2H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C. Fe + CuSO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→  FeSO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Cu 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D. C + O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→ CO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25908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30000" dirty="0" smtClean="0"/>
              <a:t>0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38862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30000" dirty="0" smtClean="0"/>
              <a:t>0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19050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30000" dirty="0" smtClean="0"/>
              <a:t>0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57200" y="3352800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3) Cho 5,6 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sunfuric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PTHH?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hidro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đktc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0">
              <a:buNone/>
            </a:pP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nFe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 5,6 : 56 = 0,1 (mol)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 + 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(l)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→ FeSO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↑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→nH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0,1 (mol)</a:t>
            </a:r>
          </a:p>
          <a:p>
            <a:pPr lv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→ VH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 (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đktc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0,1 x 22,4 = 2,24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914400" y="8953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15001"/>
            <a:ext cx="9144000" cy="1142999"/>
          </a:xfrm>
          <a:solidFill>
            <a:srgbClr val="92D050"/>
          </a:solid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> 	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>Có</a:t>
            </a:r>
            <a:r>
              <a:rPr lang="en-US" sz="3600" b="1" dirty="0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>mấy</a:t>
            </a:r>
            <a:r>
              <a:rPr lang="en-US" sz="3600" b="1" dirty="0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>cách</a:t>
            </a:r>
            <a:r>
              <a:rPr lang="en-US" sz="3600" b="1" dirty="0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>thu</a:t>
            </a:r>
            <a:r>
              <a:rPr lang="en-US" sz="3600" b="1" dirty="0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>khí</a:t>
            </a:r>
            <a:r>
              <a:rPr lang="en-US" sz="3600" b="1" dirty="0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>Hidro</a:t>
            </a:r>
            <a:r>
              <a:rPr lang="en-US" sz="3600" b="1" dirty="0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>?</a:t>
            </a:r>
          </a:p>
          <a:p>
            <a:pPr algn="ctr">
              <a:buNone/>
            </a:pPr>
            <a:r>
              <a:rPr lang="en-US" sz="3600" b="1" dirty="0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>(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>gợi</a:t>
            </a:r>
            <a:r>
              <a:rPr lang="en-US" sz="3600" b="1" dirty="0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> ý: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>Dựa</a:t>
            </a:r>
            <a:r>
              <a:rPr lang="en-US" sz="3600" b="1" dirty="0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>vào</a:t>
            </a:r>
            <a:r>
              <a:rPr lang="en-US" sz="3600" b="1" dirty="0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>cách</a:t>
            </a:r>
            <a:r>
              <a:rPr lang="en-US" sz="3600" b="1" dirty="0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>thu</a:t>
            </a:r>
            <a:r>
              <a:rPr lang="en-US" sz="3600" b="1" dirty="0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>khí</a:t>
            </a:r>
            <a:r>
              <a:rPr lang="en-US" sz="3600" b="1" dirty="0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> O</a:t>
            </a:r>
            <a:r>
              <a:rPr lang="en-US" sz="3600" b="1" baseline="-25000" dirty="0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>2</a:t>
            </a:r>
            <a:r>
              <a:rPr lang="en-US" sz="3600" b="1" dirty="0" smtClean="0">
                <a:solidFill>
                  <a:srgbClr val="0070C0"/>
                </a:solidFill>
                <a:effectLst>
                  <a:innerShdw blurRad="114300">
                    <a:prstClr val="black"/>
                  </a:innerShdw>
                </a:effectLst>
              </a:rPr>
              <a:t>)</a:t>
            </a:r>
            <a:endParaRPr lang="en-US" sz="3600" b="1" dirty="0">
              <a:solidFill>
                <a:srgbClr val="0070C0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995952"/>
            <a:ext cx="381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500" b="1" dirty="0">
              <a:solidFill>
                <a:srgbClr val="0070C0"/>
              </a:solidFill>
            </a:endParaRPr>
          </a:p>
        </p:txBody>
      </p:sp>
      <p:pic>
        <p:nvPicPr>
          <p:cNvPr id="13" name="Picture 12" descr="3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06" y="305795"/>
            <a:ext cx="4191000" cy="269557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03963" y="3121505"/>
            <a:ext cx="329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Thu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98075" y="5410200"/>
            <a:ext cx="3845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Thu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 descr="2016-03-23_21381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7869" y="2557552"/>
            <a:ext cx="40386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xit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" presetClass="exit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181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B1: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Cho 2- 3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kẽm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2- 3ml dung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B2: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Đậy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vuốt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nhọn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B3: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ngọn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cồn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B4: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B5: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cháy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B6: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giọt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ngọn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cồn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2286000" y="0"/>
            <a:ext cx="4953000" cy="1371600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940528"/>
          <a:ext cx="9144000" cy="5917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59982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CÁCH</a:t>
                      </a:r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TIẾN HÀNH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HIỆN TƯỢNG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291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1. </a:t>
                      </a:r>
                      <a:r>
                        <a:rPr lang="en-US" sz="2400" b="0" dirty="0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Cho </a:t>
                      </a:r>
                      <a:r>
                        <a:rPr lang="en-US" sz="2400" b="0" baseline="0" dirty="0" err="1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kẽm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viên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err="1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vào</a:t>
                      </a:r>
                      <a:r>
                        <a:rPr lang="en-US" sz="2400" b="0" dirty="0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 dung </a:t>
                      </a:r>
                      <a:r>
                        <a:rPr lang="en-US" sz="2400" b="0" dirty="0" err="1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dịch</a:t>
                      </a:r>
                      <a:r>
                        <a:rPr lang="en-US" sz="2400" b="0" dirty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err="1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HCl</a:t>
                      </a:r>
                      <a:r>
                        <a:rPr lang="en-US" sz="2400" b="0" dirty="0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.</a:t>
                      </a:r>
                      <a:endParaRPr lang="en-US" sz="2400" b="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42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2. </a:t>
                      </a:r>
                      <a:r>
                        <a:rPr lang="en-US" sz="2400" b="0" dirty="0" err="1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Thử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khí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sinh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ra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.</a:t>
                      </a:r>
                      <a:endParaRPr lang="en-US" sz="2400" b="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38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3. </a:t>
                      </a:r>
                      <a:r>
                        <a:rPr lang="en-US" sz="24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Đưa</a:t>
                      </a:r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i="1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que</a:t>
                      </a:r>
                      <a:r>
                        <a:rPr lang="en-US" sz="2400" b="0" i="1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i="1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đóm</a:t>
                      </a:r>
                      <a:r>
                        <a:rPr lang="en-US" sz="2400" b="0" i="1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i="1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còn</a:t>
                      </a:r>
                      <a:r>
                        <a:rPr lang="en-US" sz="2400" b="0" i="1" u="non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i="1" u="non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tàn</a:t>
                      </a:r>
                      <a:r>
                        <a:rPr lang="en-US" sz="2400" b="0" i="1" u="non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i="1" u="none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đỏ</a:t>
                      </a:r>
                      <a:r>
                        <a:rPr lang="en-US" sz="2400" b="0" i="1" u="non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vào</a:t>
                      </a:r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đầu</a:t>
                      </a:r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ống</a:t>
                      </a:r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dẫn</a:t>
                      </a:r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khí</a:t>
                      </a:r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en-US" sz="2400" b="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765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4</a:t>
                      </a:r>
                      <a:r>
                        <a:rPr lang="en-US" sz="2400" b="0" dirty="0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. </a:t>
                      </a:r>
                      <a:r>
                        <a:rPr lang="en-US" sz="2400" b="0" dirty="0" err="1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Đưa</a:t>
                      </a:r>
                      <a:r>
                        <a:rPr lang="en-US" sz="2400" b="0" dirty="0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i="1" dirty="0" err="1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que</a:t>
                      </a:r>
                      <a:r>
                        <a:rPr lang="en-US" sz="2400" b="0" i="1" dirty="0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i="1" dirty="0" err="1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đóm</a:t>
                      </a:r>
                      <a:r>
                        <a:rPr lang="en-US" sz="2400" b="0" i="1" dirty="0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i="1" dirty="0" err="1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đang</a:t>
                      </a:r>
                      <a:r>
                        <a:rPr lang="en-US" sz="2400" b="0" i="1" baseline="0" dirty="0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i="1" baseline="0" dirty="0" err="1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cháy</a:t>
                      </a:r>
                      <a:r>
                        <a:rPr lang="en-US" sz="2400" b="0" i="1" baseline="0" dirty="0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err="1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vào</a:t>
                      </a:r>
                      <a:r>
                        <a:rPr lang="en-US" sz="2400" b="0" dirty="0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err="1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đầu</a:t>
                      </a:r>
                      <a:r>
                        <a:rPr lang="en-US" sz="2400" b="0" dirty="0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err="1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ống</a:t>
                      </a:r>
                      <a:r>
                        <a:rPr lang="en-US" sz="2400" b="0" dirty="0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err="1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dẫn</a:t>
                      </a:r>
                      <a:r>
                        <a:rPr lang="en-US" sz="2400" b="0" dirty="0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err="1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khí</a:t>
                      </a:r>
                      <a:r>
                        <a:rPr lang="en-US" sz="2400" b="0" dirty="0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.</a:t>
                      </a:r>
                      <a:endParaRPr lang="en-US" sz="2400" b="0" dirty="0">
                        <a:latin typeface="Times New Roman" pitchFamily="18" charset="0"/>
                        <a:ea typeface="Malgun Gothic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38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5</a:t>
                      </a:r>
                      <a:r>
                        <a:rPr lang="en-US" sz="2400" b="0" dirty="0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. </a:t>
                      </a:r>
                      <a:r>
                        <a:rPr lang="en-US" sz="2400" b="0" dirty="0" err="1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Cô</a:t>
                      </a:r>
                      <a:r>
                        <a:rPr lang="en-US" sz="2400" b="0" dirty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err="1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cạn</a:t>
                      </a:r>
                      <a:r>
                        <a:rPr lang="en-US" sz="2400" b="0" dirty="0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err="1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một</a:t>
                      </a:r>
                      <a:r>
                        <a:rPr lang="en-US" sz="2400" b="0" baseline="0" dirty="0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giọt</a:t>
                      </a:r>
                      <a:r>
                        <a:rPr lang="en-US" sz="2400" b="0" dirty="0" smtClean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dung </a:t>
                      </a:r>
                      <a:r>
                        <a:rPr lang="en-US" sz="2400" b="0" dirty="0" err="1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dịch</a:t>
                      </a:r>
                      <a:r>
                        <a:rPr lang="en-US" sz="2400" b="0" dirty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err="1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sau</a:t>
                      </a:r>
                      <a:r>
                        <a:rPr lang="en-US" sz="2400" b="0" dirty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err="1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phản</a:t>
                      </a:r>
                      <a:r>
                        <a:rPr lang="en-US" sz="2400" b="0" dirty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err="1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ứng</a:t>
                      </a:r>
                      <a:r>
                        <a:rPr lang="en-US" sz="2400" b="0" dirty="0">
                          <a:latin typeface="Times New Roman" pitchFamily="18" charset="0"/>
                          <a:ea typeface="Malgun Gothic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400" b="0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48200" y="1524000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Bọt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kẽm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kẽm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38100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4724400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ngọn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Hidro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6027003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Thu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rắn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kẽm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clorua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(ZnCl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24400" y="28956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nổ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/>
          <p:cNvSpPr txBox="1">
            <a:spLocks/>
          </p:cNvSpPr>
          <p:nvPr/>
        </p:nvSpPr>
        <p:spPr>
          <a:xfrm>
            <a:off x="609600" y="914400"/>
            <a:ext cx="8229600" cy="5364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I.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Điều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chế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H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phòng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thí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nghiệm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PTHH: Zn + 2HCl → ZnCl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↑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Nguyên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tắc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200" baseline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200" baseline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3200" baseline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aseline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3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↑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(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Zn, Al, Fe,…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 (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3200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(l)</a:t>
            </a:r>
            <a:r>
              <a:rPr lang="en-US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aseline="-2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ct val="200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</p:txBody>
      </p:sp>
      <p:pic>
        <p:nvPicPr>
          <p:cNvPr id="4" name="Picture 3" descr="56679517_p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23647"/>
            <a:ext cx="9144000" cy="5343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1"/>
            <a:ext cx="8229600" cy="4648200"/>
          </a:xfrm>
        </p:spPr>
        <p:txBody>
          <a:bodyPr/>
          <a:lstStyle/>
          <a:p>
            <a:pPr>
              <a:buNone/>
            </a:pPr>
            <a:r>
              <a:rPr lang="en-US" b="1" u="sng" dirty="0" err="1" smtClean="0">
                <a:solidFill>
                  <a:srgbClr val="0070C0"/>
                </a:solidFill>
                <a:cs typeface="Times New Roman" pitchFamily="18" charset="0"/>
              </a:rPr>
              <a:t>Bài</a:t>
            </a:r>
            <a:r>
              <a:rPr lang="en-US" b="1" u="sng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  <a:cs typeface="Times New Roman" pitchFamily="18" charset="0"/>
              </a:rPr>
              <a:t>tập</a:t>
            </a:r>
            <a:r>
              <a:rPr lang="en-US" b="1" u="sng" dirty="0" smtClean="0">
                <a:solidFill>
                  <a:srgbClr val="0070C0"/>
                </a:solidFill>
                <a:cs typeface="Times New Roman" pitchFamily="18" charset="0"/>
              </a:rPr>
              <a:t> 1</a:t>
            </a:r>
            <a:r>
              <a:rPr lang="en-US" b="1" dirty="0" smtClean="0">
                <a:solidFill>
                  <a:srgbClr val="0070C0"/>
                </a:solidFill>
                <a:cs typeface="Times New Roman" pitchFamily="18" charset="0"/>
              </a:rPr>
              <a:t>: </a:t>
            </a:r>
            <a:r>
              <a:rPr lang="en-US" b="1" dirty="0" err="1" smtClean="0">
                <a:solidFill>
                  <a:srgbClr val="0070C0"/>
                </a:solidFill>
                <a:cs typeface="Times New Roman" pitchFamily="18" charset="0"/>
              </a:rPr>
              <a:t>Hoàn</a:t>
            </a:r>
            <a:r>
              <a:rPr lang="en-US" b="1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cs typeface="Times New Roman" pitchFamily="18" charset="0"/>
              </a:rPr>
              <a:t>thành</a:t>
            </a:r>
            <a:r>
              <a:rPr lang="en-US" b="1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cs typeface="Times New Roman" pitchFamily="18" charset="0"/>
              </a:rPr>
              <a:t>các</a:t>
            </a:r>
            <a:r>
              <a:rPr lang="en-US" b="1" dirty="0" smtClean="0">
                <a:solidFill>
                  <a:srgbClr val="0070C0"/>
                </a:solidFill>
                <a:cs typeface="Times New Roman" pitchFamily="18" charset="0"/>
              </a:rPr>
              <a:t> PTHH </a:t>
            </a:r>
            <a:r>
              <a:rPr lang="en-US" b="1" dirty="0" err="1" smtClean="0">
                <a:solidFill>
                  <a:srgbClr val="0070C0"/>
                </a:solidFill>
                <a:cs typeface="Times New Roman" pitchFamily="18" charset="0"/>
              </a:rPr>
              <a:t>sau</a:t>
            </a:r>
            <a:r>
              <a:rPr lang="en-US" b="1" dirty="0" smtClean="0">
                <a:solidFill>
                  <a:srgbClr val="0070C0"/>
                </a:solidFill>
                <a:cs typeface="Times New Roman" pitchFamily="18" charset="0"/>
              </a:rPr>
              <a:t>:</a:t>
            </a:r>
          </a:p>
          <a:p>
            <a:pPr marL="514350" indent="-514350">
              <a:buNone/>
            </a:pPr>
            <a:r>
              <a:rPr lang="en-US" dirty="0" smtClean="0">
                <a:cs typeface="Times New Roman" pitchFamily="18" charset="0"/>
              </a:rPr>
              <a:t>a.   Al +   </a:t>
            </a:r>
            <a:r>
              <a:rPr lang="en-US" dirty="0" err="1" smtClean="0">
                <a:cs typeface="Times New Roman" pitchFamily="18" charset="0"/>
              </a:rPr>
              <a:t>HCl</a:t>
            </a:r>
            <a:r>
              <a:rPr lang="en-US" dirty="0" smtClean="0">
                <a:cs typeface="Times New Roman" pitchFamily="18" charset="0"/>
              </a:rPr>
              <a:t> → </a:t>
            </a:r>
          </a:p>
          <a:p>
            <a:pPr marL="514350" indent="-514350">
              <a:buNone/>
            </a:pPr>
            <a:r>
              <a:rPr lang="en-US" dirty="0" smtClean="0">
                <a:cs typeface="Times New Roman" pitchFamily="18" charset="0"/>
              </a:rPr>
              <a:t>b. Fe + H</a:t>
            </a:r>
            <a:r>
              <a:rPr lang="en-US" baseline="-25000" dirty="0" smtClean="0">
                <a:cs typeface="Times New Roman" pitchFamily="18" charset="0"/>
              </a:rPr>
              <a:t>2</a:t>
            </a:r>
            <a:r>
              <a:rPr lang="en-US" dirty="0" smtClean="0">
                <a:cs typeface="Times New Roman" pitchFamily="18" charset="0"/>
              </a:rPr>
              <a:t>SO</a:t>
            </a:r>
            <a:r>
              <a:rPr lang="en-US" baseline="-25000" dirty="0" smtClean="0">
                <a:cs typeface="Times New Roman" pitchFamily="18" charset="0"/>
              </a:rPr>
              <a:t>4</a:t>
            </a:r>
            <a:r>
              <a:rPr lang="en-US" dirty="0" smtClean="0">
                <a:cs typeface="Times New Roman" pitchFamily="18" charset="0"/>
              </a:rPr>
              <a:t> (</a:t>
            </a:r>
            <a:r>
              <a:rPr lang="en-US" dirty="0" err="1" smtClean="0">
                <a:cs typeface="Times New Roman" pitchFamily="18" charset="0"/>
              </a:rPr>
              <a:t>loãng</a:t>
            </a:r>
            <a:r>
              <a:rPr lang="en-US" dirty="0" smtClean="0">
                <a:cs typeface="Times New Roman" pitchFamily="18" charset="0"/>
              </a:rPr>
              <a:t>) → </a:t>
            </a:r>
          </a:p>
          <a:p>
            <a:pPr marL="514350" indent="-514350">
              <a:buNone/>
            </a:pPr>
            <a:endParaRPr lang="en-US" dirty="0" smtClean="0">
              <a:cs typeface="Times New Roman" pitchFamily="18" charset="0"/>
            </a:endParaRPr>
          </a:p>
          <a:p>
            <a:pPr>
              <a:buNone/>
            </a:pPr>
            <a:endParaRPr lang="en-US" dirty="0"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600" y="13716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cs typeface="Times New Roman" pitchFamily="18" charset="0"/>
              </a:rPr>
              <a:t>2AlCl</a:t>
            </a:r>
            <a:r>
              <a:rPr lang="en-US" sz="3200" baseline="-25000" dirty="0" smtClean="0">
                <a:solidFill>
                  <a:srgbClr val="FF0000"/>
                </a:solidFill>
                <a:cs typeface="Times New Roman" pitchFamily="18" charset="0"/>
              </a:rPr>
              <a:t>3</a:t>
            </a:r>
            <a:r>
              <a:rPr lang="en-US" sz="3200" dirty="0" smtClean="0">
                <a:solidFill>
                  <a:srgbClr val="FF0000"/>
                </a:solidFill>
                <a:cs typeface="Times New Roman" pitchFamily="18" charset="0"/>
              </a:rPr>
              <a:t> + 3H</a:t>
            </a:r>
            <a:r>
              <a:rPr lang="en-US" sz="3200" baseline="-25000" dirty="0" smtClean="0">
                <a:solidFill>
                  <a:srgbClr val="FF0000"/>
                </a:solidFill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cs typeface="Times New Roman" pitchFamily="18" charset="0"/>
              </a:rPr>
              <a:t>↑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4478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2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1447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6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19812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cs typeface="Times New Roman" pitchFamily="18" charset="0"/>
              </a:rPr>
              <a:t>FeSO</a:t>
            </a:r>
            <a:r>
              <a:rPr lang="en-US" sz="3200" baseline="-25000" dirty="0" smtClean="0">
                <a:solidFill>
                  <a:srgbClr val="FF0000"/>
                </a:solidFill>
                <a:cs typeface="Times New Roman" pitchFamily="18" charset="0"/>
              </a:rPr>
              <a:t>4</a:t>
            </a:r>
            <a:r>
              <a:rPr lang="en-US" sz="3200" dirty="0" smtClean="0">
                <a:solidFill>
                  <a:srgbClr val="FF0000"/>
                </a:solidFill>
                <a:cs typeface="Times New Roman" pitchFamily="18" charset="0"/>
              </a:rPr>
              <a:t> + H</a:t>
            </a:r>
            <a:r>
              <a:rPr lang="en-US" sz="3200" baseline="-25000" dirty="0" smtClean="0">
                <a:solidFill>
                  <a:srgbClr val="FF0000"/>
                </a:solidFill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cs typeface="Times New Roman" pitchFamily="18" charset="0"/>
              </a:rPr>
              <a:t>↑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40386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* </a:t>
            </a:r>
            <a:r>
              <a:rPr lang="en-US" sz="3200" b="1" u="sng" dirty="0" err="1" smtClean="0">
                <a:solidFill>
                  <a:srgbClr val="FF0000"/>
                </a:solidFill>
              </a:rPr>
              <a:t>Lưu</a:t>
            </a:r>
            <a:r>
              <a:rPr lang="en-US" sz="3200" b="1" u="sng" dirty="0" smtClean="0">
                <a:solidFill>
                  <a:srgbClr val="FF0000"/>
                </a:solidFill>
              </a:rPr>
              <a:t> ý:</a:t>
            </a:r>
            <a:r>
              <a:rPr lang="en-US" sz="3200" dirty="0" smtClean="0"/>
              <a:t> Fe </a:t>
            </a:r>
            <a:r>
              <a:rPr lang="en-US" sz="3200" dirty="0" err="1" smtClean="0"/>
              <a:t>chỉ</a:t>
            </a:r>
            <a:r>
              <a:rPr lang="en-US" sz="3200" dirty="0" smtClean="0"/>
              <a:t> </a:t>
            </a:r>
            <a:r>
              <a:rPr lang="en-US" sz="3200" dirty="0" err="1" smtClean="0"/>
              <a:t>thể</a:t>
            </a:r>
            <a:r>
              <a:rPr lang="en-US" sz="3200" dirty="0" smtClean="0"/>
              <a:t> </a:t>
            </a:r>
            <a:r>
              <a:rPr lang="en-US" sz="3200" dirty="0" err="1" smtClean="0"/>
              <a:t>hiện</a:t>
            </a:r>
            <a:r>
              <a:rPr lang="en-US" sz="3200" dirty="0" smtClean="0"/>
              <a:t> </a:t>
            </a:r>
            <a:r>
              <a:rPr lang="en-US" sz="3200" dirty="0" err="1" smtClean="0"/>
              <a:t>hóa</a:t>
            </a:r>
            <a:r>
              <a:rPr lang="en-US" sz="3200" dirty="0" smtClean="0"/>
              <a:t> </a:t>
            </a:r>
            <a:r>
              <a:rPr lang="en-US" sz="3200" dirty="0" err="1" smtClean="0"/>
              <a:t>trị</a:t>
            </a:r>
            <a:r>
              <a:rPr lang="en-US" sz="3200" dirty="0" smtClean="0"/>
              <a:t> II </a:t>
            </a:r>
            <a:r>
              <a:rPr lang="en-US" sz="3200" dirty="0" err="1" smtClean="0"/>
              <a:t>khi</a:t>
            </a:r>
            <a:r>
              <a:rPr lang="en-US" sz="3200" dirty="0" smtClean="0"/>
              <a:t> </a:t>
            </a:r>
            <a:r>
              <a:rPr lang="en-US" sz="3200" dirty="0" err="1" smtClean="0"/>
              <a:t>tác</a:t>
            </a:r>
            <a:r>
              <a:rPr lang="en-US" sz="3200" dirty="0" smtClean="0"/>
              <a:t> </a:t>
            </a:r>
            <a:r>
              <a:rPr lang="en-US" sz="3200" dirty="0" err="1" smtClean="0"/>
              <a:t>dụng</a:t>
            </a:r>
            <a:r>
              <a:rPr lang="en-US" sz="3200" dirty="0" smtClean="0"/>
              <a:t> </a:t>
            </a:r>
            <a:r>
              <a:rPr lang="en-US" sz="3200" dirty="0" err="1" smtClean="0"/>
              <a:t>với</a:t>
            </a:r>
            <a:r>
              <a:rPr lang="en-US" sz="3200" dirty="0" smtClean="0"/>
              <a:t> </a:t>
            </a:r>
            <a:r>
              <a:rPr lang="en-US" sz="3200" dirty="0" err="1" smtClean="0"/>
              <a:t>axit</a:t>
            </a:r>
            <a:r>
              <a:rPr lang="en-US" sz="3200" dirty="0" smtClean="0"/>
              <a:t> </a:t>
            </a:r>
            <a:r>
              <a:rPr lang="en-US" sz="3200" dirty="0" err="1" smtClean="0"/>
              <a:t>HCl</a:t>
            </a:r>
            <a:r>
              <a:rPr lang="en-US" sz="3200" dirty="0" smtClean="0"/>
              <a:t>,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</a:t>
            </a:r>
            <a:r>
              <a:rPr lang="en-US" sz="3200" dirty="0" err="1" smtClean="0"/>
              <a:t>loãng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/>
          <p:cNvSpPr txBox="1">
            <a:spLocks/>
          </p:cNvSpPr>
          <p:nvPr/>
        </p:nvSpPr>
        <p:spPr>
          <a:xfrm>
            <a:off x="609600" y="914400"/>
            <a:ext cx="8229600" cy="5668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I.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Điều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chế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H</a:t>
            </a:r>
            <a:r>
              <a:rPr kumimoji="0" lang="en-US" sz="32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phòng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thí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nghiệm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PTHH: Zn + 2HCl → ZnCl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↑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Nguyên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tắc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spcBef>
                <a:spcPct val="20000"/>
              </a:spcBef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1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Dd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sz="3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↑</a:t>
            </a:r>
          </a:p>
          <a:p>
            <a:pPr marL="514350" lvl="0" indent="-514350">
              <a:spcBef>
                <a:spcPct val="20000"/>
              </a:spcBef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Zn, Al, Fe,…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 (</a:t>
            </a:r>
            <a:r>
              <a:rPr lang="en-US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3200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200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(l)</a:t>
            </a:r>
            <a:r>
              <a:rPr lang="en-US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14350" lvl="0" indent="-514350">
              <a:spcBef>
                <a:spcPct val="200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ct val="200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úp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(do H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lvl="0" indent="-514350">
              <a:spcBef>
                <a:spcPct val="200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</p:txBody>
      </p:sp>
      <p:pic>
        <p:nvPicPr>
          <p:cNvPr id="3" name="Picture 2" descr="56679517_p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2364" y="6248400"/>
            <a:ext cx="9236364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45163"/>
          </a:xfrm>
        </p:spPr>
        <p:txBody>
          <a:bodyPr/>
          <a:lstStyle/>
          <a:p>
            <a:pPr marL="514350" lvl="0" indent="-514350">
              <a:buNone/>
              <a:defRPr/>
            </a:pPr>
            <a:r>
              <a:rPr lang="en-US" b="1" dirty="0" smtClean="0">
                <a:solidFill>
                  <a:schemeClr val="accent1"/>
                </a:solidFill>
                <a:cs typeface="Times New Roman" pitchFamily="18" charset="0"/>
              </a:rPr>
              <a:t>I. </a:t>
            </a:r>
            <a:r>
              <a:rPr lang="en-US" b="1" dirty="0" err="1" smtClean="0">
                <a:solidFill>
                  <a:schemeClr val="accent1"/>
                </a:solidFill>
                <a:cs typeface="Times New Roman" pitchFamily="18" charset="0"/>
              </a:rPr>
              <a:t>Điều</a:t>
            </a:r>
            <a:r>
              <a:rPr lang="en-US" b="1" dirty="0" smtClean="0">
                <a:solidFill>
                  <a:schemeClr val="accent1"/>
                </a:solidFill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cs typeface="Times New Roman" pitchFamily="18" charset="0"/>
              </a:rPr>
              <a:t>chế</a:t>
            </a:r>
            <a:r>
              <a:rPr lang="en-US" b="1" dirty="0" smtClean="0">
                <a:solidFill>
                  <a:schemeClr val="accent1"/>
                </a:solidFill>
                <a:cs typeface="Times New Roman" pitchFamily="18" charset="0"/>
              </a:rPr>
              <a:t> H</a:t>
            </a:r>
            <a:r>
              <a:rPr lang="en-US" b="1" baseline="-25000" dirty="0" smtClean="0">
                <a:solidFill>
                  <a:schemeClr val="accent1"/>
                </a:solidFill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accent1"/>
                </a:solidFill>
                <a:cs typeface="Times New Roman" pitchFamily="18" charset="0"/>
              </a:rPr>
              <a:t>:</a:t>
            </a:r>
          </a:p>
          <a:p>
            <a:pPr marL="514350" lvl="0" indent="-514350">
              <a:buNone/>
              <a:defRPr/>
            </a:pPr>
            <a:r>
              <a:rPr lang="en-US" b="1" dirty="0" smtClean="0">
                <a:cs typeface="Times New Roman" pitchFamily="18" charset="0"/>
              </a:rPr>
              <a:t>2. </a:t>
            </a:r>
            <a:r>
              <a:rPr lang="en-US" b="1" dirty="0" err="1" smtClean="0">
                <a:cs typeface="Times New Roman" pitchFamily="18" charset="0"/>
              </a:rPr>
              <a:t>Trong</a:t>
            </a:r>
            <a:r>
              <a:rPr lang="en-US" b="1" dirty="0" smtClean="0">
                <a:cs typeface="Times New Roman" pitchFamily="18" charset="0"/>
              </a:rPr>
              <a:t> CN (SGK/tr115)</a:t>
            </a:r>
            <a:endParaRPr lang="en-US" b="1" dirty="0" smtClean="0"/>
          </a:p>
          <a:p>
            <a:pPr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5" name="Picture 6" descr="an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05000"/>
            <a:ext cx="67818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5105400"/>
          <a:ext cx="6781799" cy="457200"/>
        </p:xfrm>
        <a:graphic>
          <a:graphicData uri="http://schemas.openxmlformats.org/drawingml/2006/table">
            <a:tbl>
              <a:tblPr/>
              <a:tblGrid>
                <a:gridCol w="969586"/>
                <a:gridCol w="967819"/>
                <a:gridCol w="969585"/>
                <a:gridCol w="967819"/>
                <a:gridCol w="969586"/>
                <a:gridCol w="967819"/>
                <a:gridCol w="969585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Zn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.VnTime" pitchFamily="34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.VnTime" pitchFamily="34" charset="0"/>
                        </a:rPr>
                        <a:t>H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.VnTime" pitchFamily="34" charset="0"/>
                        </a:rPr>
                        <a:t>Cl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Zn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.VnTime" pitchFamily="34" charset="0"/>
                        </a:rPr>
                        <a:t>Cl</a:t>
                      </a:r>
                      <a:r>
                        <a:rPr kumimoji="0" lang="en-US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.VnTime" pitchFamily="34" charset="0"/>
                        </a:rPr>
                        <a:t>+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.VnTime" pitchFamily="34" charset="0"/>
                        </a:rPr>
                        <a:t>H</a:t>
                      </a:r>
                      <a:r>
                        <a:rPr kumimoji="0" lang="en-US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304800" y="4572000"/>
            <a:ext cx="7696200" cy="46166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Xét</a:t>
            </a:r>
            <a:r>
              <a:rPr lang="en-US" sz="2400" b="1" dirty="0" smtClean="0">
                <a:solidFill>
                  <a:srgbClr val="FF0000"/>
                </a:solidFill>
              </a:rPr>
              <a:t> PTHH: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3733800" y="5105400"/>
            <a:ext cx="3505875" cy="380999"/>
            <a:chOff x="4447113" y="1371600"/>
            <a:chExt cx="2945875" cy="304800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4447113" y="1615441"/>
              <a:ext cx="704313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7239794" y="1523206"/>
              <a:ext cx="304800" cy="1588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Flowchart: Connector 17"/>
          <p:cNvSpPr/>
          <p:nvPr/>
        </p:nvSpPr>
        <p:spPr>
          <a:xfrm>
            <a:off x="1143000" y="2209800"/>
            <a:ext cx="685800" cy="685800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0000"/>
                </a:solidFill>
              </a:rPr>
              <a:t>Zn</a:t>
            </a:r>
          </a:p>
        </p:txBody>
      </p:sp>
      <p:sp>
        <p:nvSpPr>
          <p:cNvPr id="19" name="Flowchart: Connector 18"/>
          <p:cNvSpPr/>
          <p:nvPr/>
        </p:nvSpPr>
        <p:spPr>
          <a:xfrm>
            <a:off x="2514600" y="2057400"/>
            <a:ext cx="533400" cy="457200"/>
          </a:xfrm>
          <a:prstGeom prst="flowChartConnector">
            <a:avLst/>
          </a:prstGeom>
          <a:solidFill>
            <a:srgbClr val="CCFF33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0000"/>
                </a:solidFill>
              </a:rPr>
              <a:t>Cl</a:t>
            </a:r>
          </a:p>
        </p:txBody>
      </p:sp>
      <p:sp>
        <p:nvSpPr>
          <p:cNvPr id="20" name="Flowchart: Connector 19"/>
          <p:cNvSpPr/>
          <p:nvPr/>
        </p:nvSpPr>
        <p:spPr>
          <a:xfrm>
            <a:off x="2514600" y="2743200"/>
            <a:ext cx="533400" cy="457200"/>
          </a:xfrm>
          <a:prstGeom prst="flowChartConnector">
            <a:avLst/>
          </a:prstGeom>
          <a:solidFill>
            <a:srgbClr val="CCFF33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0000"/>
                </a:solidFill>
              </a:rPr>
              <a:t>Cl</a:t>
            </a:r>
          </a:p>
        </p:txBody>
      </p:sp>
      <p:grpSp>
        <p:nvGrpSpPr>
          <p:cNvPr id="21" name="Group 79"/>
          <p:cNvGrpSpPr>
            <a:grpSpLocks/>
          </p:cNvGrpSpPr>
          <p:nvPr/>
        </p:nvGrpSpPr>
        <p:grpSpPr bwMode="auto">
          <a:xfrm>
            <a:off x="914400" y="-914400"/>
            <a:ext cx="2743200" cy="5410200"/>
            <a:chOff x="1371600" y="-914400"/>
            <a:chExt cx="2743200" cy="5410200"/>
          </a:xfrm>
        </p:grpSpPr>
        <p:grpSp>
          <p:nvGrpSpPr>
            <p:cNvPr id="22" name="Group 181"/>
            <p:cNvGrpSpPr>
              <a:grpSpLocks/>
            </p:cNvGrpSpPr>
            <p:nvPr/>
          </p:nvGrpSpPr>
          <p:grpSpPr bwMode="auto">
            <a:xfrm>
              <a:off x="1371600" y="-914400"/>
              <a:ext cx="2743200" cy="5410200"/>
              <a:chOff x="1752600" y="-1295400"/>
              <a:chExt cx="6400800" cy="6858000"/>
            </a:xfrm>
          </p:grpSpPr>
          <p:grpSp>
            <p:nvGrpSpPr>
              <p:cNvPr id="45" name="Group 162"/>
              <p:cNvGrpSpPr>
                <a:grpSpLocks/>
              </p:cNvGrpSpPr>
              <p:nvPr/>
            </p:nvGrpSpPr>
            <p:grpSpPr bwMode="auto">
              <a:xfrm>
                <a:off x="1752600" y="-1295400"/>
                <a:ext cx="6400800" cy="6858000"/>
                <a:chOff x="1828800" y="-1295400"/>
                <a:chExt cx="6400800" cy="6858000"/>
              </a:xfrm>
            </p:grpSpPr>
            <p:sp>
              <p:nvSpPr>
                <p:cNvPr id="57" name="Flowchart: Display 56"/>
                <p:cNvSpPr/>
                <p:nvPr/>
              </p:nvSpPr>
              <p:spPr>
                <a:xfrm rot="5400000">
                  <a:off x="1600200" y="-1066800"/>
                  <a:ext cx="6858000" cy="6400800"/>
                </a:xfrm>
                <a:prstGeom prst="flowChartDisplay">
                  <a:avLst/>
                </a:prstGeom>
                <a:noFill/>
                <a:ln w="25400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1828800" y="1294462"/>
                  <a:ext cx="6400800" cy="2012"/>
                </a:xfrm>
                <a:prstGeom prst="line">
                  <a:avLst/>
                </a:pr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" name="Group 180"/>
              <p:cNvGrpSpPr>
                <a:grpSpLocks/>
              </p:cNvGrpSpPr>
              <p:nvPr/>
            </p:nvGrpSpPr>
            <p:grpSpPr bwMode="auto">
              <a:xfrm>
                <a:off x="2208213" y="1523867"/>
                <a:ext cx="5793316" cy="611747"/>
                <a:chOff x="2208213" y="1523867"/>
                <a:chExt cx="5793316" cy="611747"/>
              </a:xfrm>
            </p:grpSpPr>
            <p:cxnSp>
              <p:nvCxnSpPr>
                <p:cNvPr id="47" name="Straight Connector 46"/>
                <p:cNvCxnSpPr/>
                <p:nvPr/>
              </p:nvCxnSpPr>
              <p:spPr>
                <a:xfrm>
                  <a:off x="2208213" y="1676804"/>
                  <a:ext cx="1296458" cy="2012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3200930" y="1829740"/>
                  <a:ext cx="1292753" cy="0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3504672" y="1523867"/>
                  <a:ext cx="1296458" cy="2012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4801130" y="1906209"/>
                  <a:ext cx="1296458" cy="0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4571472" y="1751259"/>
                  <a:ext cx="1296458" cy="2013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6553199" y="1829740"/>
                  <a:ext cx="1296458" cy="0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6705071" y="1980664"/>
                  <a:ext cx="1296458" cy="2013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5104872" y="2133601"/>
                  <a:ext cx="1296458" cy="2013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5942013" y="1523867"/>
                  <a:ext cx="1296458" cy="2012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2663825" y="2057133"/>
                  <a:ext cx="1296458" cy="2013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" name="Group 78"/>
            <p:cNvGrpSpPr>
              <a:grpSpLocks/>
            </p:cNvGrpSpPr>
            <p:nvPr/>
          </p:nvGrpSpPr>
          <p:grpSpPr bwMode="auto">
            <a:xfrm>
              <a:off x="1676399" y="3276600"/>
              <a:ext cx="2308226" cy="1122376"/>
              <a:chOff x="1676399" y="3276600"/>
              <a:chExt cx="2308226" cy="1122376"/>
            </a:xfrm>
          </p:grpSpPr>
          <p:grpSp>
            <p:nvGrpSpPr>
              <p:cNvPr id="24" name="Group 182"/>
              <p:cNvGrpSpPr>
                <a:grpSpLocks/>
              </p:cNvGrpSpPr>
              <p:nvPr/>
            </p:nvGrpSpPr>
            <p:grpSpPr bwMode="auto">
              <a:xfrm>
                <a:off x="2133600" y="3276600"/>
                <a:ext cx="1851025" cy="916412"/>
                <a:chOff x="3530603" y="3169068"/>
                <a:chExt cx="4319060" cy="916412"/>
              </a:xfrm>
            </p:grpSpPr>
            <p:cxnSp>
              <p:nvCxnSpPr>
                <p:cNvPr id="39" name="Straight Connector 38"/>
                <p:cNvCxnSpPr/>
                <p:nvPr/>
              </p:nvCxnSpPr>
              <p:spPr>
                <a:xfrm>
                  <a:off x="3886203" y="3626268"/>
                  <a:ext cx="1296459" cy="0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3530603" y="3169068"/>
                  <a:ext cx="1296459" cy="2013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4419604" y="3321468"/>
                  <a:ext cx="1296459" cy="0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4775204" y="4083468"/>
                  <a:ext cx="1348317" cy="2012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6019804" y="4007268"/>
                  <a:ext cx="1348317" cy="0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6553204" y="3169068"/>
                  <a:ext cx="1296459" cy="2012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182"/>
              <p:cNvGrpSpPr>
                <a:grpSpLocks/>
              </p:cNvGrpSpPr>
              <p:nvPr/>
            </p:nvGrpSpPr>
            <p:grpSpPr bwMode="auto">
              <a:xfrm>
                <a:off x="1752600" y="3429000"/>
                <a:ext cx="2079625" cy="533400"/>
                <a:chOff x="1676399" y="3675780"/>
                <a:chExt cx="4852460" cy="533400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3454400" y="4209180"/>
                  <a:ext cx="1296459" cy="0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4699000" y="3675780"/>
                  <a:ext cx="1296459" cy="2012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3810000" y="3904380"/>
                  <a:ext cx="1296459" cy="0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4699000" y="4132980"/>
                  <a:ext cx="1296459" cy="2013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5232400" y="3751980"/>
                  <a:ext cx="1296459" cy="0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1676399" y="3828180"/>
                  <a:ext cx="1296459" cy="2013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182"/>
              <p:cNvGrpSpPr>
                <a:grpSpLocks/>
              </p:cNvGrpSpPr>
              <p:nvPr/>
            </p:nvGrpSpPr>
            <p:grpSpPr bwMode="auto">
              <a:xfrm>
                <a:off x="1676399" y="3352800"/>
                <a:ext cx="1676400" cy="1046176"/>
                <a:chOff x="3098799" y="4059761"/>
                <a:chExt cx="3911601" cy="1046176"/>
              </a:xfrm>
            </p:grpSpPr>
            <p:cxnSp>
              <p:nvCxnSpPr>
                <p:cNvPr id="27" name="Straight Connector 26"/>
                <p:cNvCxnSpPr/>
                <p:nvPr/>
              </p:nvCxnSpPr>
              <p:spPr>
                <a:xfrm>
                  <a:off x="3276601" y="4516961"/>
                  <a:ext cx="1296459" cy="0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3987802" y="4897961"/>
                  <a:ext cx="1296459" cy="2012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3810002" y="4745561"/>
                  <a:ext cx="1296459" cy="0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4950883" y="5029468"/>
                  <a:ext cx="1296459" cy="2013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5713941" y="5105937"/>
                  <a:ext cx="1296459" cy="0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3098799" y="4059761"/>
                  <a:ext cx="1296459" cy="2013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9" name="Round Diagonal Corner Rectangle 58"/>
          <p:cNvSpPr/>
          <p:nvPr/>
        </p:nvSpPr>
        <p:spPr>
          <a:xfrm>
            <a:off x="1066800" y="533400"/>
            <a:ext cx="2438400" cy="533400"/>
          </a:xfrm>
          <a:prstGeom prst="round2Diag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>
                <a:solidFill>
                  <a:srgbClr val="FF0000"/>
                </a:solidFill>
                <a:latin typeface=".VnTime" pitchFamily="34" charset="0"/>
              </a:rPr>
              <a:t>Tr­íc</a:t>
            </a:r>
            <a:r>
              <a:rPr lang="en-US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.VnTime" pitchFamily="34" charset="0"/>
              </a:rPr>
              <a:t>ph¶n</a:t>
            </a:r>
            <a:r>
              <a:rPr lang="en-US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.VnTime" pitchFamily="34" charset="0"/>
              </a:rPr>
              <a:t>øng</a:t>
            </a:r>
            <a:endParaRPr lang="en-US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60" name="Round Diagonal Corner Rectangle 59"/>
          <p:cNvSpPr/>
          <p:nvPr/>
        </p:nvSpPr>
        <p:spPr>
          <a:xfrm>
            <a:off x="5562600" y="533400"/>
            <a:ext cx="2438400" cy="533400"/>
          </a:xfrm>
          <a:prstGeom prst="round2Diag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>
                <a:solidFill>
                  <a:srgbClr val="FF0000"/>
                </a:solidFill>
                <a:latin typeface=".VnTime" pitchFamily="34" charset="0"/>
              </a:rPr>
              <a:t>Sau ph¶n øng</a:t>
            </a:r>
          </a:p>
        </p:txBody>
      </p:sp>
      <p:grpSp>
        <p:nvGrpSpPr>
          <p:cNvPr id="61" name="Group 192"/>
          <p:cNvGrpSpPr>
            <a:grpSpLocks/>
          </p:cNvGrpSpPr>
          <p:nvPr/>
        </p:nvGrpSpPr>
        <p:grpSpPr bwMode="auto">
          <a:xfrm>
            <a:off x="5410200" y="-914400"/>
            <a:ext cx="2743200" cy="5410200"/>
            <a:chOff x="5943600" y="-914400"/>
            <a:chExt cx="2743200" cy="5410200"/>
          </a:xfrm>
        </p:grpSpPr>
        <p:grpSp>
          <p:nvGrpSpPr>
            <p:cNvPr id="62" name="Group 181"/>
            <p:cNvGrpSpPr>
              <a:grpSpLocks/>
            </p:cNvGrpSpPr>
            <p:nvPr/>
          </p:nvGrpSpPr>
          <p:grpSpPr bwMode="auto">
            <a:xfrm>
              <a:off x="5943600" y="-914400"/>
              <a:ext cx="2743200" cy="5410200"/>
              <a:chOff x="1752600" y="-1295400"/>
              <a:chExt cx="6400800" cy="6858000"/>
            </a:xfrm>
          </p:grpSpPr>
          <p:grpSp>
            <p:nvGrpSpPr>
              <p:cNvPr id="85" name="Group 162"/>
              <p:cNvGrpSpPr>
                <a:grpSpLocks/>
              </p:cNvGrpSpPr>
              <p:nvPr/>
            </p:nvGrpSpPr>
            <p:grpSpPr bwMode="auto">
              <a:xfrm>
                <a:off x="1752600" y="-1295400"/>
                <a:ext cx="6400800" cy="6858000"/>
                <a:chOff x="1828800" y="-1295400"/>
                <a:chExt cx="6400800" cy="6858000"/>
              </a:xfrm>
            </p:grpSpPr>
            <p:sp>
              <p:nvSpPr>
                <p:cNvPr id="97" name="Flowchart: Display 96"/>
                <p:cNvSpPr/>
                <p:nvPr/>
              </p:nvSpPr>
              <p:spPr>
                <a:xfrm rot="5400000">
                  <a:off x="1600200" y="-1066800"/>
                  <a:ext cx="6858000" cy="6400800"/>
                </a:xfrm>
                <a:prstGeom prst="flowChartDisplay">
                  <a:avLst/>
                </a:prstGeom>
                <a:noFill/>
                <a:ln w="25400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en-US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1828800" y="1294462"/>
                  <a:ext cx="6400800" cy="2012"/>
                </a:xfrm>
                <a:prstGeom prst="line">
                  <a:avLst/>
                </a:prstGeom>
                <a:ln w="1905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6" name="Group 180"/>
              <p:cNvGrpSpPr>
                <a:grpSpLocks/>
              </p:cNvGrpSpPr>
              <p:nvPr/>
            </p:nvGrpSpPr>
            <p:grpSpPr bwMode="auto">
              <a:xfrm>
                <a:off x="2208213" y="1523867"/>
                <a:ext cx="5793316" cy="611747"/>
                <a:chOff x="2208213" y="1523867"/>
                <a:chExt cx="5793316" cy="611747"/>
              </a:xfrm>
            </p:grpSpPr>
            <p:cxnSp>
              <p:nvCxnSpPr>
                <p:cNvPr id="87" name="Straight Connector 86"/>
                <p:cNvCxnSpPr/>
                <p:nvPr/>
              </p:nvCxnSpPr>
              <p:spPr>
                <a:xfrm>
                  <a:off x="2208213" y="1676804"/>
                  <a:ext cx="1296458" cy="2012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>
                  <a:off x="3200930" y="1829740"/>
                  <a:ext cx="1292753" cy="0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3504671" y="1523867"/>
                  <a:ext cx="1296458" cy="2012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>
                  <a:off x="4801129" y="1906209"/>
                  <a:ext cx="1296458" cy="0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4571471" y="1751259"/>
                  <a:ext cx="1296458" cy="2013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6553199" y="1829740"/>
                  <a:ext cx="1296458" cy="0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>
                  <a:off x="6705071" y="1980664"/>
                  <a:ext cx="1296458" cy="2013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5104871" y="2133601"/>
                  <a:ext cx="1296458" cy="2013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>
                  <a:off x="5942013" y="1523867"/>
                  <a:ext cx="1296458" cy="2012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2663824" y="2057133"/>
                  <a:ext cx="1296458" cy="2013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3" name="Group 78"/>
            <p:cNvGrpSpPr>
              <a:grpSpLocks/>
            </p:cNvGrpSpPr>
            <p:nvPr/>
          </p:nvGrpSpPr>
          <p:grpSpPr bwMode="auto">
            <a:xfrm>
              <a:off x="5997575" y="3200400"/>
              <a:ext cx="2613025" cy="1196975"/>
              <a:chOff x="1425575" y="4246039"/>
              <a:chExt cx="2613025" cy="1196975"/>
            </a:xfrm>
          </p:grpSpPr>
          <p:grpSp>
            <p:nvGrpSpPr>
              <p:cNvPr id="64" name="Group 182"/>
              <p:cNvGrpSpPr>
                <a:grpSpLocks/>
              </p:cNvGrpSpPr>
              <p:nvPr/>
            </p:nvGrpSpPr>
            <p:grpSpPr bwMode="auto">
              <a:xfrm>
                <a:off x="1697038" y="5060427"/>
                <a:ext cx="1927225" cy="382587"/>
                <a:chOff x="2511956" y="4952895"/>
                <a:chExt cx="4496860" cy="382587"/>
              </a:xfrm>
            </p:grpSpPr>
            <p:cxnSp>
              <p:nvCxnSpPr>
                <p:cNvPr id="79" name="Straight Connector 78"/>
                <p:cNvCxnSpPr/>
                <p:nvPr/>
              </p:nvCxnSpPr>
              <p:spPr>
                <a:xfrm>
                  <a:off x="2967568" y="5105295"/>
                  <a:ext cx="1296459" cy="0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3882498" y="5333895"/>
                  <a:ext cx="1296459" cy="1587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4264026" y="5183082"/>
                  <a:ext cx="1296459" cy="0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>
                  <a:off x="4949299" y="5029095"/>
                  <a:ext cx="1296459" cy="1587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>
                  <a:off x="5712357" y="5105295"/>
                  <a:ext cx="1296459" cy="0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>
                  <a:off x="2511956" y="4952895"/>
                  <a:ext cx="1296459" cy="1587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5" name="Group 182"/>
              <p:cNvGrpSpPr>
                <a:grpSpLocks/>
              </p:cNvGrpSpPr>
              <p:nvPr/>
            </p:nvGrpSpPr>
            <p:grpSpPr bwMode="auto">
              <a:xfrm>
                <a:off x="2111375" y="4706414"/>
                <a:ext cx="1927225" cy="382588"/>
                <a:chOff x="2513541" y="4953194"/>
                <a:chExt cx="4496859" cy="382588"/>
              </a:xfrm>
            </p:grpSpPr>
            <p:cxnSp>
              <p:nvCxnSpPr>
                <p:cNvPr id="73" name="Straight Connector 72"/>
                <p:cNvCxnSpPr/>
                <p:nvPr/>
              </p:nvCxnSpPr>
              <p:spPr>
                <a:xfrm>
                  <a:off x="2969155" y="5105594"/>
                  <a:ext cx="1296459" cy="0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3884083" y="5334194"/>
                  <a:ext cx="1296459" cy="1588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4265613" y="5183382"/>
                  <a:ext cx="1296459" cy="0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4950883" y="5029394"/>
                  <a:ext cx="1296459" cy="1588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5713941" y="5105594"/>
                  <a:ext cx="1296459" cy="0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2513541" y="4953194"/>
                  <a:ext cx="1296459" cy="1588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6" name="Group 182"/>
              <p:cNvGrpSpPr>
                <a:grpSpLocks/>
              </p:cNvGrpSpPr>
              <p:nvPr/>
            </p:nvGrpSpPr>
            <p:grpSpPr bwMode="auto">
              <a:xfrm>
                <a:off x="1425575" y="4246039"/>
                <a:ext cx="1927225" cy="382588"/>
                <a:chOff x="2513541" y="4953000"/>
                <a:chExt cx="4496859" cy="382588"/>
              </a:xfrm>
            </p:grpSpPr>
            <p:cxnSp>
              <p:nvCxnSpPr>
                <p:cNvPr id="67" name="Straight Connector 66"/>
                <p:cNvCxnSpPr/>
                <p:nvPr/>
              </p:nvCxnSpPr>
              <p:spPr>
                <a:xfrm>
                  <a:off x="2969155" y="5105400"/>
                  <a:ext cx="1296459" cy="0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3884083" y="5334000"/>
                  <a:ext cx="1296459" cy="1588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4265613" y="5183188"/>
                  <a:ext cx="1296459" cy="0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4950883" y="5029200"/>
                  <a:ext cx="1296459" cy="1588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5713941" y="5105400"/>
                  <a:ext cx="1296459" cy="0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2513541" y="4953000"/>
                  <a:ext cx="1296459" cy="1588"/>
                </a:xfrm>
                <a:prstGeom prst="line">
                  <a:avLst/>
                </a:prstGeom>
                <a:ln w="127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99" name="Flowchart: Connector 98"/>
          <p:cNvSpPr/>
          <p:nvPr/>
        </p:nvSpPr>
        <p:spPr>
          <a:xfrm>
            <a:off x="2362200" y="2133600"/>
            <a:ext cx="228600" cy="228600"/>
          </a:xfrm>
          <a:prstGeom prst="flowChartConnector">
            <a:avLst/>
          </a:prstGeom>
          <a:solidFill>
            <a:srgbClr val="FF66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00" name="Flowchart: Connector 99"/>
          <p:cNvSpPr/>
          <p:nvPr/>
        </p:nvSpPr>
        <p:spPr>
          <a:xfrm>
            <a:off x="2971800" y="2743200"/>
            <a:ext cx="228600" cy="228600"/>
          </a:xfrm>
          <a:prstGeom prst="flowChartConnector">
            <a:avLst/>
          </a:prstGeom>
          <a:solidFill>
            <a:srgbClr val="FF66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H</a:t>
            </a:r>
          </a:p>
        </p:txBody>
      </p:sp>
      <p:cxnSp>
        <p:nvCxnSpPr>
          <p:cNvPr id="101" name="Straight Arrow Connector 100"/>
          <p:cNvCxnSpPr/>
          <p:nvPr/>
        </p:nvCxnSpPr>
        <p:spPr bwMode="auto">
          <a:xfrm>
            <a:off x="4191000" y="2514600"/>
            <a:ext cx="762000" cy="1588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Flowchart: Connector 101"/>
          <p:cNvSpPr/>
          <p:nvPr/>
        </p:nvSpPr>
        <p:spPr>
          <a:xfrm>
            <a:off x="1143000" y="2209800"/>
            <a:ext cx="685800" cy="685800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0000"/>
                </a:solidFill>
              </a:rPr>
              <a:t>Zn</a:t>
            </a:r>
          </a:p>
        </p:txBody>
      </p:sp>
      <p:sp>
        <p:nvSpPr>
          <p:cNvPr id="103" name="Flowchart: Connector 102"/>
          <p:cNvSpPr/>
          <p:nvPr/>
        </p:nvSpPr>
        <p:spPr>
          <a:xfrm>
            <a:off x="2514600" y="2057400"/>
            <a:ext cx="533400" cy="457200"/>
          </a:xfrm>
          <a:prstGeom prst="flowChartConnector">
            <a:avLst/>
          </a:prstGeom>
          <a:solidFill>
            <a:srgbClr val="CCFF33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0000"/>
                </a:solidFill>
              </a:rPr>
              <a:t>Cl</a:t>
            </a:r>
          </a:p>
        </p:txBody>
      </p:sp>
      <p:sp>
        <p:nvSpPr>
          <p:cNvPr id="104" name="Flowchart: Connector 103"/>
          <p:cNvSpPr/>
          <p:nvPr/>
        </p:nvSpPr>
        <p:spPr>
          <a:xfrm>
            <a:off x="2514600" y="2743200"/>
            <a:ext cx="533400" cy="457200"/>
          </a:xfrm>
          <a:prstGeom prst="flowChartConnector">
            <a:avLst/>
          </a:prstGeom>
          <a:solidFill>
            <a:srgbClr val="CCFF33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0000"/>
                </a:solidFill>
              </a:rPr>
              <a:t>Cl</a:t>
            </a:r>
          </a:p>
        </p:txBody>
      </p:sp>
      <p:sp>
        <p:nvSpPr>
          <p:cNvPr id="105" name="Flowchart: Connector 104"/>
          <p:cNvSpPr/>
          <p:nvPr/>
        </p:nvSpPr>
        <p:spPr>
          <a:xfrm>
            <a:off x="2362200" y="2133600"/>
            <a:ext cx="228600" cy="228600"/>
          </a:xfrm>
          <a:prstGeom prst="flowChartConnector">
            <a:avLst/>
          </a:prstGeom>
          <a:solidFill>
            <a:srgbClr val="FF66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06" name="Flowchart: Connector 105"/>
          <p:cNvSpPr/>
          <p:nvPr/>
        </p:nvSpPr>
        <p:spPr>
          <a:xfrm>
            <a:off x="2971800" y="2743200"/>
            <a:ext cx="228600" cy="228600"/>
          </a:xfrm>
          <a:prstGeom prst="flowChartConnector">
            <a:avLst/>
          </a:prstGeom>
          <a:solidFill>
            <a:srgbClr val="FF66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52400" y="87313"/>
            <a:ext cx="3505200" cy="369887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latin typeface=".VnTime" pitchFamily="34" charset="0"/>
              </a:rPr>
              <a:t>M« h×nh ph¶n øng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457200" y="6150114"/>
            <a:ext cx="78486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</a:rPr>
              <a:t>Nguyên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tử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của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đơn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chất</a:t>
            </a:r>
            <a:r>
              <a:rPr lang="en-US" sz="2000" b="1" dirty="0" smtClean="0">
                <a:solidFill>
                  <a:srgbClr val="FF0000"/>
                </a:solidFill>
              </a:rPr>
              <a:t> Zn </a:t>
            </a:r>
            <a:r>
              <a:rPr lang="en-US" sz="2000" b="1" dirty="0" err="1" smtClean="0">
                <a:solidFill>
                  <a:srgbClr val="FF0000"/>
                </a:solidFill>
              </a:rPr>
              <a:t>đã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thay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thế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nguyên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tử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của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nguyên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tố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Hidro</a:t>
            </a:r>
            <a:r>
              <a:rPr lang="en-US" sz="2000" b="1" dirty="0" smtClean="0">
                <a:solidFill>
                  <a:srgbClr val="FF0000"/>
                </a:solidFill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</a:rPr>
              <a:t>trong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hợp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chất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axit</a:t>
            </a:r>
            <a:r>
              <a:rPr lang="en-US" sz="2000" b="1" dirty="0" smtClean="0">
                <a:solidFill>
                  <a:srgbClr val="FF0000"/>
                </a:solidFill>
              </a:rPr>
              <a:t>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109" name="Group 46"/>
          <p:cNvGrpSpPr>
            <a:grpSpLocks/>
          </p:cNvGrpSpPr>
          <p:nvPr/>
        </p:nvGrpSpPr>
        <p:grpSpPr bwMode="auto">
          <a:xfrm>
            <a:off x="990600" y="5486400"/>
            <a:ext cx="2256182" cy="228600"/>
            <a:chOff x="1884122" y="1751010"/>
            <a:chExt cx="1638011" cy="306391"/>
          </a:xfrm>
        </p:grpSpPr>
        <p:cxnSp>
          <p:nvCxnSpPr>
            <p:cNvPr id="110" name="Straight Connector 109"/>
            <p:cNvCxnSpPr/>
            <p:nvPr/>
          </p:nvCxnSpPr>
          <p:spPr>
            <a:xfrm>
              <a:off x="1884122" y="1751010"/>
              <a:ext cx="331932" cy="2128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5400000">
              <a:off x="1899308" y="1901790"/>
              <a:ext cx="303213" cy="165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V="1">
              <a:off x="2050088" y="2055811"/>
              <a:ext cx="1366212" cy="1590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 rot="5400000" flipH="1" flipV="1">
              <a:off x="3265521" y="1901790"/>
              <a:ext cx="303213" cy="1654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3322493" y="1751010"/>
              <a:ext cx="199640" cy="1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" name="Rectangle 119"/>
          <p:cNvSpPr/>
          <p:nvPr/>
        </p:nvSpPr>
        <p:spPr>
          <a:xfrm>
            <a:off x="838200" y="5791200"/>
            <a:ext cx="2934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 (</a:t>
            </a:r>
            <a:r>
              <a:rPr lang="en-US" dirty="0" err="1" smtClean="0">
                <a:solidFill>
                  <a:srgbClr val="008000"/>
                </a:solidFill>
              </a:rPr>
              <a:t>đơn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chất</a:t>
            </a:r>
            <a:r>
              <a:rPr lang="en-US" dirty="0" smtClean="0">
                <a:solidFill>
                  <a:srgbClr val="008000"/>
                </a:solidFill>
              </a:rPr>
              <a:t>)              </a:t>
            </a:r>
            <a:r>
              <a:rPr lang="en-US" dirty="0" smtClean="0">
                <a:solidFill>
                  <a:srgbClr val="7030A0"/>
                </a:solidFill>
              </a:rPr>
              <a:t>(</a:t>
            </a:r>
            <a:r>
              <a:rPr lang="en-US" dirty="0" err="1" smtClean="0">
                <a:solidFill>
                  <a:srgbClr val="7030A0"/>
                </a:solidFill>
              </a:rPr>
              <a:t>hợp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chất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  <a:endParaRPr lang="en-US" dirty="0"/>
          </a:p>
        </p:txBody>
      </p:sp>
      <p:sp>
        <p:nvSpPr>
          <p:cNvPr id="121" name="Rounded Rectangular Callout 120"/>
          <p:cNvSpPr/>
          <p:nvPr/>
        </p:nvSpPr>
        <p:spPr>
          <a:xfrm>
            <a:off x="228600" y="4648200"/>
            <a:ext cx="8382000" cy="144780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Nguyên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tử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của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đơn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chất</a:t>
            </a:r>
            <a:r>
              <a:rPr lang="en-US" sz="2400" b="1" dirty="0" smtClean="0">
                <a:solidFill>
                  <a:srgbClr val="FF0000"/>
                </a:solidFill>
              </a:rPr>
              <a:t> Zn </a:t>
            </a:r>
            <a:r>
              <a:rPr lang="en-US" sz="2400" b="1" dirty="0" err="1" smtClean="0">
                <a:solidFill>
                  <a:srgbClr val="FF0000"/>
                </a:solidFill>
              </a:rPr>
              <a:t>đã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thay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thế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nguyên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tử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của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nguyên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tố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nào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hợp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chất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axit</a:t>
            </a:r>
            <a:r>
              <a:rPr lang="en-US" sz="2400" b="1" dirty="0" smtClean="0">
                <a:solidFill>
                  <a:srgbClr val="FF0000"/>
                </a:solidFill>
              </a:rPr>
              <a:t>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15 -0.01111 L 0.10868 -0.00555 " pathEditMode="relative" rAng="0" ptsTypes="AA">
                                      <p:cBhvr>
                                        <p:cTn id="46" dur="3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6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0.03889 C -0.01128 0.04768 -0.02673 0.05671 -0.03368 0.06828 C -0.04045 0.08055 -0.04427 0.0956 -0.04739 0.11041 C -0.05069 0.12546 -0.04739 0.13796 -0.04427 0.15185 C -0.04045 0.16435 -0.03541 0.17801 -0.02309 0.18935 C -0.01302 0.20092 0.00434 0.20995 0.02309 0.2169 C 0.04028 0.22361 0.06094 0.22824 0.08143 0.23055 C 0.10226 0.23333 0.12275 0.23333 0.14184 0.23055 C 0.1625 0.22824 0.18108 0.22245 0.19688 0.21342 C 0.21233 0.20532 0.22587 0.19514 0.23282 0.18287 C 0.2415 0.17106 0.24497 0.15509 0.24497 0.14259 C 0.2467 0.13009 0.24497 0.11528 0.23629 0.10278 C 0.22795 0.0912 0.21233 0.08194 0.19184 0.07731 C 0.17084 0.07407 0.15018 0.0787 0.13646 0.08657 C 0.12466 0.09444 0.1158 0.10717 0.11424 0.12176 C 0.11424 0.1368 0.1158 0.15046 0.12466 0.16203 C 0.13316 0.17361 0.13143 0.17569 0.1658 0.19074 C 0.19688 0.20671 0.22795 0.20185 0.2467 0.20324 C 0.26563 0.20324 0.28108 0.19861 0.29983 0.19398 C 0.32066 0.18842 0.33785 0.17801 0.35 0.16898 C 0.36198 0.15995 0.36684 0.14838 0.37379 0.13009 C 0.37917 0.11157 0.37917 0.10278 0.37917 0.08842 C 0.37917 0.075 0.37917 0.06134 0.37917 0.04768 " pathEditMode="relative" rAng="0" ptsTypes="fffffffffffffffffffffff">
                                      <p:cBhvr>
                                        <p:cTn id="49" dur="3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00" y="970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6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0.00972 C -0.00764 0.02314 -0.01997 0.03703 -0.02413 0.05254 C -0.02865 0.06944 -0.02969 0.08819 -0.03073 0.1074 C -0.0316 0.12639 -0.02691 0.14143 -0.02222 0.15764 C -0.01736 0.17291 -0.01128 0.18935 0.00122 0.20139 C 0.01146 0.21389 0.02778 0.22222 0.04497 0.22777 C 0.06094 0.23333 0.07969 0.23564 0.09792 0.23495 C 0.11615 0.23449 0.13403 0.23102 0.15017 0.225 C 0.16806 0.21875 0.18368 0.20833 0.19583 0.19421 C 0.20816 0.18194 0.21892 0.16666 0.22309 0.15 C 0.22917 0.13426 0.23003 0.11412 0.2283 0.09814 C 0.22795 0.0824 0.22448 0.06435 0.21545 0.05023 C 0.20642 0.03703 0.19167 0.02824 0.17309 0.02615 C 0.15451 0.02546 0.13715 0.03449 0.12622 0.04676 C 0.11701 0.05879 0.11111 0.07592 0.11146 0.09444 C 0.11337 0.11296 0.11701 0.12986 0.12604 0.14259 C 0.13524 0.15532 0.13385 0.15833 0.1658 0.17106 C 0.19497 0.18588 0.22135 0.17523 0.23785 0.17314 C 0.25434 0.1699 0.26719 0.16157 0.28299 0.15301 C 0.30035 0.14259 0.31406 0.12685 0.32326 0.11342 C 0.33229 0.1 0.33542 0.08495 0.33889 0.06111 C 0.34097 0.03773 0.33976 0.02639 0.33802 0.00902 C 0.33611 -0.00811 0.3342 -0.025 0.33212 -0.04213 " pathEditMode="relative" rAng="-488619" ptsTypes="fffffffffffffffffffffff">
                                      <p:cBhvr>
                                        <p:cTn id="51" dur="3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00" y="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6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868 -0.00555 C 0.09045 0.00509 0.06962 0.01597 0.06059 0.02986 C 0.05139 0.04468 0.04653 0.0625 0.04201 0.08033 C 0.0375 0.09815 0.04201 0.11297 0.04653 0.1294 C 0.05139 0.14468 0.05799 0.16088 0.07448 0.17454 C 0.08802 0.1882 0.11128 0.19908 0.13646 0.20741 C 0.15955 0.21551 0.18715 0.22084 0.21458 0.22384 C 0.24219 0.22662 0.26979 0.22662 0.29531 0.22384 C 0.32274 0.22084 0.34792 0.21412 0.36875 0.20324 C 0.38941 0.19375 0.40764 0.18125 0.41701 0.16644 C 0.42865 0.15255 0.43316 0.13357 0.43316 0.11852 C 0.43524 0.10347 0.43316 0.08565 0.42153 0.07084 C 0.41024 0.05695 0.38941 0.04607 0.36198 0.04074 C 0.33403 0.03658 0.3066 0.04213 0.28802 0.05162 C 0.27205 0.06111 0.26059 0.07616 0.25816 0.09375 C 0.25816 0.11158 0.26059 0.12801 0.27205 0.14167 C 0.28368 0.15556 0.28125 0.1581 0.32708 0.17593 C 0.36875 0.19514 0.41024 0.18959 0.43524 0.19074 C 0.46059 0.19074 0.48142 0.18542 0.50642 0.17986 C 0.53455 0.17315 0.55712 0.16088 0.57361 0.15 C 0.58958 0.13912 0.59635 0.12547 0.60556 0.10347 C 0.6125 0.08172 0.6125 0.07084 0.6125 0.05417 C 0.6125 0.03773 0.6125 0.02153 0.6125 0.00509 " pathEditMode="relative" rAng="0" ptsTypes="fffffffffffffffffffffff">
                                      <p:cBhvr>
                                        <p:cTn id="54" dur="3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00" y="1160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3.33333E-6 C -0.01771 0.01019 -0.03872 0.02061 -0.04792 0.0338 C -0.05729 0.04815 -0.06233 0.06505 -0.06667 0.08218 C -0.07136 0.09908 -0.06667 0.11343 -0.06233 0.12917 C -0.05729 0.14352 -0.05052 0.15926 -0.03386 0.17223 C -0.02014 0.18542 0.00347 0.19584 0.02899 0.20371 C 0.05243 0.21158 0.08055 0.2169 0.10833 0.21945 C 0.13646 0.22223 0.16441 0.22223 0.19027 0.21945 C 0.21823 0.2169 0.24375 0.21019 0.26493 0.19977 C 0.28593 0.19051 0.30451 0.17894 0.31389 0.16459 C 0.32569 0.15139 0.33021 0.13334 0.33021 0.11875 C 0.33264 0.1044 0.33021 0.0875 0.3184 0.07315 C 0.30711 0.05996 0.28593 0.04954 0.25798 0.04422 C 0.22968 0.04051 0.20156 0.04561 0.18298 0.05486 C 0.16666 0.06389 0.15503 0.07848 0.1526 0.09514 C 0.1526 0.11204 0.15503 0.12778 0.16666 0.14098 C 0.17847 0.15417 0.17604 0.15672 0.22274 0.17361 C 0.26493 0.19213 0.30711 0.18681 0.33264 0.18797 C 0.35816 0.18797 0.37916 0.18264 0.40468 0.17755 C 0.43333 0.17107 0.45625 0.15926 0.47291 0.14885 C 0.48906 0.13866 0.496 0.12523 0.50538 0.1044 C 0.5125 0.08334 0.5125 0.07315 0.5125 0.05718 C 0.5125 0.04144 0.5125 0.02593 0.5125 0.01019 " pathEditMode="relative" rAng="0" ptsTypes="fffffffffffffffffffffff">
                                      <p:cBhvr>
                                        <p:cTn id="56" dur="3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00" y="1110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2222E-6 C -0.01857 0.01088 -0.03975 0.02199 -0.04896 0.03611 C -0.05833 0.05139 -0.06319 0.06968 -0.06771 0.08797 C -0.07239 0.10602 -0.06771 0.12153 -0.06319 0.1382 C -0.05833 0.15371 -0.05139 0.17037 -0.03489 0.18426 C -0.021 0.19838 0.00243 0.20949 0.02795 0.21806 C 0.05139 0.22639 0.07934 0.23195 0.10729 0.23472 C 0.13525 0.23773 0.1632 0.23773 0.18907 0.23472 C 0.21702 0.23195 0.24254 0.22477 0.26354 0.21366 C 0.28472 0.20394 0.3033 0.19144 0.31268 0.17616 C 0.32431 0.16204 0.32882 0.14259 0.32882 0.12709 C 0.33125 0.11181 0.32882 0.09352 0.31702 0.07824 C 0.30573 0.06412 0.28472 0.05301 0.25677 0.04746 C 0.22847 0.04329 0.20052 0.04884 0.18177 0.05857 C 0.16563 0.06829 0.15382 0.0838 0.15139 0.10185 C 0.15139 0.11991 0.15382 0.13681 0.16563 0.1507 C 0.17743 0.16482 0.175 0.16759 0.22153 0.18588 C 0.26354 0.20556 0.30573 0.19977 0.33125 0.20116 C 0.35677 0.20116 0.37778 0.19537 0.4033 0.18982 C 0.43177 0.18287 0.45469 0.17037 0.47153 0.15926 C 0.48768 0.14815 0.49462 0.13403 0.504 0.11181 C 0.51094 0.08935 0.51094 0.07824 0.51094 0.06111 C 0.51094 0.04422 0.51094 0.02778 0.51094 0.01088 " pathEditMode="relative" rAng="0" ptsTypes="fffffffffffffffffffffff">
                                      <p:cBhvr>
                                        <p:cTn id="58" dur="3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00" y="1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0"/>
                            </p:stCondLst>
                            <p:childTnLst>
                              <p:par>
                                <p:cTn id="60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500"/>
                            </p:stCondLst>
                            <p:childTnLst>
                              <p:par>
                                <p:cTn id="7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decel="100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400" decel="100000"/>
                                        <p:tgtEl>
                                          <p:spTgt spid="10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400" decel="100000" fill="hold"/>
                                        <p:tgtEl>
                                          <p:spTgt spid="10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00" decel="100000" fill="hold"/>
                                        <p:tgtEl>
                                          <p:spTgt spid="10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400" decel="100000" fill="hold"/>
                                        <p:tgtEl>
                                          <p:spTgt spid="10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400" decel="100000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400" decel="100000" fill="hold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400" decel="100000" fill="hold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400" decel="100000" fill="hold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1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6" dur="1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7" dur="1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1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"/>
                            </p:stCondLst>
                            <p:childTnLst>
                              <p:par>
                                <p:cTn id="12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1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7" dur="1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8" dur="1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1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59" grpId="0" animBg="1"/>
      <p:bldP spid="60" grpId="0" animBg="1"/>
      <p:bldP spid="99" grpId="0" animBg="1"/>
      <p:bldP spid="99" grpId="1" animBg="1"/>
      <p:bldP spid="100" grpId="0" animBg="1"/>
      <p:bldP spid="102" grpId="0" animBg="1"/>
      <p:bldP spid="102" grpId="1" animBg="1"/>
      <p:bldP spid="105" grpId="0" animBg="1"/>
      <p:bldP spid="106" grpId="0" animBg="1"/>
      <p:bldP spid="108" grpId="0" build="allAtOnce" animBg="1"/>
      <p:bldP spid="121" grpId="0" animBg="1"/>
      <p:bldP spid="121" grpId="1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2291</TotalTime>
  <Words>814</Words>
  <Application>Microsoft Office PowerPoint</Application>
  <PresentationFormat>On-screen Show (4:3)</PresentationFormat>
  <Paragraphs>116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Malgun Gothic</vt:lpstr>
      <vt:lpstr>.VnTime</vt:lpstr>
      <vt:lpstr>Arial</vt:lpstr>
      <vt:lpstr>Calibri</vt:lpstr>
      <vt:lpstr>Times New Roman</vt:lpstr>
      <vt:lpstr>Theme1</vt:lpstr>
      <vt:lpstr>ĐIỀU CHẾ KHÍ HIĐRO  PHẢN ỨNG THẾ.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II. Phản ứng thế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Pc-Admin</cp:lastModifiedBy>
  <cp:revision>185</cp:revision>
  <dcterms:created xsi:type="dcterms:W3CDTF">2017-02-13T16:02:56Z</dcterms:created>
  <dcterms:modified xsi:type="dcterms:W3CDTF">2020-04-23T13:14:17Z</dcterms:modified>
</cp:coreProperties>
</file>